
<file path=[Content_Types].xml><?xml version="1.0" encoding="utf-8"?>
<Types xmlns="http://schemas.openxmlformats.org/package/2006/content-types">
  <Default Extension="fntdata" ContentType="application/x-fontdata"/>
  <Default Extension="rels" ContentType="application/vnd.openxmlformats-package.relationships+xml"/>
  <Default Extension="xml" ContentType="application/xml"/>
  <Override PartName="/ppt/theme/theme1.xml" ContentType="application/vnd.openxmlformats-officedocument.theme+xml"/>
  <Override PartName="/ppt/theme/theme2.xml" ContentType="application/vnd.openxmlformats-officedocument.theme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ppt/presentation.xml" ContentType="application/vnd.openxmlformats-officedocument.presentationml.presentation.main+xml"/>
  <Override PartName="/ppt/metadata" ContentType="application/binary"/>
  <Override PartName="/customXml/itemProps1.xml" ContentType="application/vnd.openxmlformats-officedocument.customXmlProperties+xml"/>
  <Override PartName="/customXml/itemProps2.xml" ContentType="application/vnd.openxmlformats-officedocument.customXmlProperties+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</p:sldIdLst>
  <p:sldSz cy="9906000" cx="6858000"/>
  <p:notesSz cx="6858000" cy="9144000"/>
  <p:embeddedFontLst>
    <p:embeddedFont>
      <p:font typeface="Play"/>
      <p:regular r:id="rId11"/>
      <p:bold r:id="rId12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r:id="rId13" roundtripDataSignature="AMtx7mhGum/1UlBL7KcrATnXqpfCoFA6t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49830DA5-299C-4AC1-845B-057A900C626C}">
  <a:tblStyle styleId="{49830DA5-299C-4AC1-845B-057A900C626C}" styleName="Table_0">
    <a:wholeTbl>
      <a:tcTxStyle b="off" i="off">
        <a:font>
          <a:latin typeface="Aptos"/>
          <a:ea typeface="Aptos"/>
          <a:cs typeface="Aptos"/>
        </a:font>
        <a:schemeClr val="dk1"/>
      </a:tcTxStyle>
      <a:tcStyle>
        <a:tcBdr>
          <a:left>
            <a:ln cap="flat" cmpd="sng" w="1270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1270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1270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1270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1270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1270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a:insideV>
        </a:tcBdr>
        <a:fill>
          <a:solidFill>
            <a:srgbClr val="FFFFFF">
              <a:alpha val="0"/>
            </a:srgbClr>
          </a:solidFill>
        </a:fill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_rels/presentation.xml.rels><?xml version="1.0" encoding="UTF-8" standalone="yes"?>
<Relationships xmlns="http://schemas.openxmlformats.org/package/2006/relationships"><Relationship Id="rId13" Type="http://customschemas.google.com/relationships/presentationmetadata" Target="metadata"/><Relationship Id="rId8" Type="http://schemas.openxmlformats.org/officeDocument/2006/relationships/slide" Target="slides/slide3.xml"/><Relationship Id="rId3" Type="http://schemas.openxmlformats.org/officeDocument/2006/relationships/tableStyles" Target="tableStyles.xml"/><Relationship Id="rId12" Type="http://schemas.openxmlformats.org/officeDocument/2006/relationships/font" Target="fonts/Play-bold.fntdata"/><Relationship Id="rId7" Type="http://schemas.openxmlformats.org/officeDocument/2006/relationships/slide" Target="slides/slide2.xml"/><Relationship Id="rId2" Type="http://schemas.openxmlformats.org/officeDocument/2006/relationships/presProps" Target="presProps.xml"/><Relationship Id="rId11" Type="http://schemas.openxmlformats.org/officeDocument/2006/relationships/font" Target="fonts/Play-regular.fntdata"/><Relationship Id="rId1" Type="http://schemas.openxmlformats.org/officeDocument/2006/relationships/theme" Target="theme/theme1.xml"/><Relationship Id="rId6" Type="http://schemas.openxmlformats.org/officeDocument/2006/relationships/slide" Target="slides/slide1.xml"/><Relationship Id="rId5" Type="http://schemas.openxmlformats.org/officeDocument/2006/relationships/notesMaster" Target="notesMasters/notesMaster1.xml"/><Relationship Id="rId15" Type="http://schemas.openxmlformats.org/officeDocument/2006/relationships/customXml" Target="../customXml/item2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customXml" Target="../customXml/item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5" name="Google Shape;95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1" name="Google Shape;101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6" name="Google Shape;106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2" name="Google Shape;112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7"/>
          <p:cNvSpPr txBox="1"/>
          <p:nvPr>
            <p:ph type="ctrTitle"/>
          </p:nvPr>
        </p:nvSpPr>
        <p:spPr>
          <a:xfrm>
            <a:off x="514350" y="1621191"/>
            <a:ext cx="5829300" cy="344875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Play"/>
              <a:buNone/>
              <a:defRPr sz="45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7"/>
          <p:cNvSpPr txBox="1"/>
          <p:nvPr>
            <p:ph idx="1" type="subTitle"/>
          </p:nvPr>
        </p:nvSpPr>
        <p:spPr>
          <a:xfrm>
            <a:off x="857250" y="5202944"/>
            <a:ext cx="5143500" cy="239165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1pPr>
            <a:lvl2pPr lvl="1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2pPr>
            <a:lvl3pPr lvl="2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sz="1350"/>
            </a:lvl3pPr>
            <a:lvl4pPr lvl="3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4pPr>
            <a:lvl5pPr lvl="4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5pPr>
            <a:lvl6pPr lvl="5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6pPr>
            <a:lvl7pPr lvl="6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7pPr>
            <a:lvl8pPr lvl="7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8pPr>
            <a:lvl9pPr lvl="8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9pPr>
          </a:lstStyle>
          <a:p/>
        </p:txBody>
      </p:sp>
      <p:sp>
        <p:nvSpPr>
          <p:cNvPr id="14" name="Google Shape;14;p7"/>
          <p:cNvSpPr txBox="1"/>
          <p:nvPr>
            <p:ph idx="10" type="dt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7"/>
          <p:cNvSpPr txBox="1"/>
          <p:nvPr>
            <p:ph idx="11" type="ftr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7"/>
          <p:cNvSpPr txBox="1"/>
          <p:nvPr>
            <p:ph idx="12" type="sldNum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6"/>
          <p:cNvSpPr txBox="1"/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6"/>
          <p:cNvSpPr txBox="1"/>
          <p:nvPr>
            <p:ph idx="1" type="body"/>
          </p:nvPr>
        </p:nvSpPr>
        <p:spPr>
          <a:xfrm rot="5400000">
            <a:off x="286367" y="2822135"/>
            <a:ext cx="6285266" cy="59150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6"/>
          <p:cNvSpPr txBox="1"/>
          <p:nvPr>
            <p:ph idx="10" type="dt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6"/>
          <p:cNvSpPr txBox="1"/>
          <p:nvPr>
            <p:ph idx="11" type="ftr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6"/>
          <p:cNvSpPr txBox="1"/>
          <p:nvPr>
            <p:ph idx="12" type="sldNum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7"/>
          <p:cNvSpPr txBox="1"/>
          <p:nvPr>
            <p:ph type="title"/>
          </p:nvPr>
        </p:nvSpPr>
        <p:spPr>
          <a:xfrm rot="5400000">
            <a:off x="1449696" y="3985464"/>
            <a:ext cx="8394877" cy="147875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7"/>
          <p:cNvSpPr txBox="1"/>
          <p:nvPr>
            <p:ph idx="1" type="body"/>
          </p:nvPr>
        </p:nvSpPr>
        <p:spPr>
          <a:xfrm rot="5400000">
            <a:off x="-1550679" y="2549570"/>
            <a:ext cx="8394877" cy="435054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7"/>
          <p:cNvSpPr txBox="1"/>
          <p:nvPr>
            <p:ph idx="10" type="dt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7"/>
          <p:cNvSpPr txBox="1"/>
          <p:nvPr>
            <p:ph idx="11" type="ftr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7"/>
          <p:cNvSpPr txBox="1"/>
          <p:nvPr>
            <p:ph idx="12" type="sldNum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8"/>
          <p:cNvSpPr txBox="1"/>
          <p:nvPr>
            <p:ph idx="10" type="dt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8"/>
          <p:cNvSpPr txBox="1"/>
          <p:nvPr>
            <p:ph idx="11" type="ftr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8"/>
          <p:cNvSpPr txBox="1"/>
          <p:nvPr>
            <p:ph idx="12" type="sldNum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9"/>
          <p:cNvSpPr txBox="1"/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9"/>
          <p:cNvSpPr txBox="1"/>
          <p:nvPr>
            <p:ph idx="1" type="body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" name="Google Shape;24;p9"/>
          <p:cNvSpPr txBox="1"/>
          <p:nvPr>
            <p:ph idx="10" type="dt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9"/>
          <p:cNvSpPr txBox="1"/>
          <p:nvPr>
            <p:ph idx="11" type="ftr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9"/>
          <p:cNvSpPr txBox="1"/>
          <p:nvPr>
            <p:ph idx="12" type="sldNum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10"/>
          <p:cNvSpPr txBox="1"/>
          <p:nvPr>
            <p:ph type="title"/>
          </p:nvPr>
        </p:nvSpPr>
        <p:spPr>
          <a:xfrm>
            <a:off x="467916" y="2469624"/>
            <a:ext cx="5915025" cy="412062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Play"/>
              <a:buNone/>
              <a:defRPr sz="45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10"/>
          <p:cNvSpPr txBox="1"/>
          <p:nvPr>
            <p:ph idx="1" type="body"/>
          </p:nvPr>
        </p:nvSpPr>
        <p:spPr>
          <a:xfrm>
            <a:off x="467916" y="6629226"/>
            <a:ext cx="5915025" cy="21669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757575"/>
              </a:buClr>
              <a:buSzPts val="1800"/>
              <a:buNone/>
              <a:defRPr sz="1800">
                <a:solidFill>
                  <a:srgbClr val="757575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757575"/>
              </a:buClr>
              <a:buSzPts val="1500"/>
              <a:buNone/>
              <a:defRPr sz="1500">
                <a:solidFill>
                  <a:srgbClr val="757575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757575"/>
              </a:buClr>
              <a:buSzPts val="1350"/>
              <a:buNone/>
              <a:defRPr sz="1350">
                <a:solidFill>
                  <a:srgbClr val="757575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757575"/>
              </a:buClr>
              <a:buSzPts val="1200"/>
              <a:buNone/>
              <a:defRPr sz="1200">
                <a:solidFill>
                  <a:srgbClr val="757575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757575"/>
              </a:buClr>
              <a:buSzPts val="1200"/>
              <a:buNone/>
              <a:defRPr sz="1200">
                <a:solidFill>
                  <a:srgbClr val="757575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757575"/>
              </a:buClr>
              <a:buSzPts val="1200"/>
              <a:buNone/>
              <a:defRPr sz="1200">
                <a:solidFill>
                  <a:srgbClr val="757575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757575"/>
              </a:buClr>
              <a:buSzPts val="1200"/>
              <a:buNone/>
              <a:defRPr sz="1200">
                <a:solidFill>
                  <a:srgbClr val="757575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757575"/>
              </a:buClr>
              <a:buSzPts val="1200"/>
              <a:buNone/>
              <a:defRPr sz="1200">
                <a:solidFill>
                  <a:srgbClr val="757575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757575"/>
              </a:buClr>
              <a:buSzPts val="1200"/>
              <a:buNone/>
              <a:defRPr sz="1200">
                <a:solidFill>
                  <a:srgbClr val="757575"/>
                </a:solidFill>
              </a:defRPr>
            </a:lvl9pPr>
          </a:lstStyle>
          <a:p/>
        </p:txBody>
      </p:sp>
      <p:sp>
        <p:nvSpPr>
          <p:cNvPr id="30" name="Google Shape;30;p10"/>
          <p:cNvSpPr txBox="1"/>
          <p:nvPr>
            <p:ph idx="10" type="dt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10"/>
          <p:cNvSpPr txBox="1"/>
          <p:nvPr>
            <p:ph idx="11" type="ftr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10"/>
          <p:cNvSpPr txBox="1"/>
          <p:nvPr>
            <p:ph idx="12" type="sldNum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11"/>
          <p:cNvSpPr txBox="1"/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11"/>
          <p:cNvSpPr txBox="1"/>
          <p:nvPr>
            <p:ph idx="1" type="body"/>
          </p:nvPr>
        </p:nvSpPr>
        <p:spPr>
          <a:xfrm>
            <a:off x="471488" y="2637014"/>
            <a:ext cx="2914650" cy="628526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6" name="Google Shape;36;p11"/>
          <p:cNvSpPr txBox="1"/>
          <p:nvPr>
            <p:ph idx="2" type="body"/>
          </p:nvPr>
        </p:nvSpPr>
        <p:spPr>
          <a:xfrm>
            <a:off x="3471863" y="2637014"/>
            <a:ext cx="2914650" cy="628526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7" name="Google Shape;37;p11"/>
          <p:cNvSpPr txBox="1"/>
          <p:nvPr>
            <p:ph idx="10" type="dt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11"/>
          <p:cNvSpPr txBox="1"/>
          <p:nvPr>
            <p:ph idx="11" type="ftr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11"/>
          <p:cNvSpPr txBox="1"/>
          <p:nvPr>
            <p:ph idx="12" type="sldNum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2"/>
          <p:cNvSpPr txBox="1"/>
          <p:nvPr>
            <p:ph type="title"/>
          </p:nvPr>
        </p:nvSpPr>
        <p:spPr>
          <a:xfrm>
            <a:off x="472381" y="527405"/>
            <a:ext cx="5915025" cy="19147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12"/>
          <p:cNvSpPr txBox="1"/>
          <p:nvPr>
            <p:ph idx="1" type="body"/>
          </p:nvPr>
        </p:nvSpPr>
        <p:spPr>
          <a:xfrm>
            <a:off x="472381" y="2428347"/>
            <a:ext cx="2901255" cy="119009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1pPr>
            <a:lvl2pPr indent="-2286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b="1" sz="1500"/>
            </a:lvl2pPr>
            <a:lvl3pPr indent="-2286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b="1" sz="1350"/>
            </a:lvl3pPr>
            <a:lvl4pPr indent="-2286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4pPr>
            <a:lvl5pPr indent="-2286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5pPr>
            <a:lvl6pPr indent="-2286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6pPr>
            <a:lvl7pPr indent="-2286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7pPr>
            <a:lvl8pPr indent="-2286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8pPr>
            <a:lvl9pPr indent="-2286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9pPr>
          </a:lstStyle>
          <a:p/>
        </p:txBody>
      </p:sp>
      <p:sp>
        <p:nvSpPr>
          <p:cNvPr id="43" name="Google Shape;43;p12"/>
          <p:cNvSpPr txBox="1"/>
          <p:nvPr>
            <p:ph idx="2" type="body"/>
          </p:nvPr>
        </p:nvSpPr>
        <p:spPr>
          <a:xfrm>
            <a:off x="472381" y="3618442"/>
            <a:ext cx="2901255" cy="532218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4" name="Google Shape;44;p12"/>
          <p:cNvSpPr txBox="1"/>
          <p:nvPr>
            <p:ph idx="3" type="body"/>
          </p:nvPr>
        </p:nvSpPr>
        <p:spPr>
          <a:xfrm>
            <a:off x="3471863" y="2428347"/>
            <a:ext cx="2915543" cy="119009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1pPr>
            <a:lvl2pPr indent="-2286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b="1" sz="1500"/>
            </a:lvl2pPr>
            <a:lvl3pPr indent="-2286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b="1" sz="1350"/>
            </a:lvl3pPr>
            <a:lvl4pPr indent="-2286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4pPr>
            <a:lvl5pPr indent="-2286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5pPr>
            <a:lvl6pPr indent="-2286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6pPr>
            <a:lvl7pPr indent="-2286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7pPr>
            <a:lvl8pPr indent="-2286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8pPr>
            <a:lvl9pPr indent="-2286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9pPr>
          </a:lstStyle>
          <a:p/>
        </p:txBody>
      </p:sp>
      <p:sp>
        <p:nvSpPr>
          <p:cNvPr id="45" name="Google Shape;45;p12"/>
          <p:cNvSpPr txBox="1"/>
          <p:nvPr>
            <p:ph idx="4" type="body"/>
          </p:nvPr>
        </p:nvSpPr>
        <p:spPr>
          <a:xfrm>
            <a:off x="3471863" y="3618442"/>
            <a:ext cx="2915543" cy="532218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6" name="Google Shape;46;p12"/>
          <p:cNvSpPr txBox="1"/>
          <p:nvPr>
            <p:ph idx="10" type="dt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12"/>
          <p:cNvSpPr txBox="1"/>
          <p:nvPr>
            <p:ph idx="11" type="ftr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12"/>
          <p:cNvSpPr txBox="1"/>
          <p:nvPr>
            <p:ph idx="12" type="sldNum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3"/>
          <p:cNvSpPr txBox="1"/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13"/>
          <p:cNvSpPr txBox="1"/>
          <p:nvPr>
            <p:ph idx="10" type="dt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13"/>
          <p:cNvSpPr txBox="1"/>
          <p:nvPr>
            <p:ph idx="11" type="ftr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13"/>
          <p:cNvSpPr txBox="1"/>
          <p:nvPr>
            <p:ph idx="12" type="sldNum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4"/>
          <p:cNvSpPr txBox="1"/>
          <p:nvPr>
            <p:ph type="title"/>
          </p:nvPr>
        </p:nvSpPr>
        <p:spPr>
          <a:xfrm>
            <a:off x="472381" y="660400"/>
            <a:ext cx="2211884" cy="23114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Play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4"/>
          <p:cNvSpPr txBox="1"/>
          <p:nvPr>
            <p:ph idx="1" type="body"/>
          </p:nvPr>
        </p:nvSpPr>
        <p:spPr>
          <a:xfrm>
            <a:off x="2915543" y="1426283"/>
            <a:ext cx="3471863" cy="70396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6195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  <a:defRPr sz="2100"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2385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4pPr>
            <a:lvl5pPr indent="-32385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5pPr>
            <a:lvl6pPr indent="-32385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6pPr>
            <a:lvl7pPr indent="-32385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7pPr>
            <a:lvl8pPr indent="-32385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8pPr>
            <a:lvl9pPr indent="-32385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9pPr>
          </a:lstStyle>
          <a:p/>
        </p:txBody>
      </p:sp>
      <p:sp>
        <p:nvSpPr>
          <p:cNvPr id="57" name="Google Shape;57;p14"/>
          <p:cNvSpPr txBox="1"/>
          <p:nvPr>
            <p:ph idx="2" type="body"/>
          </p:nvPr>
        </p:nvSpPr>
        <p:spPr>
          <a:xfrm>
            <a:off x="472381" y="2971800"/>
            <a:ext cx="2211884" cy="550562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1pPr>
            <a:lvl2pPr indent="-2286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2pPr>
            <a:lvl3pPr indent="-2286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3pPr>
            <a:lvl4pPr indent="-2286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4pPr>
            <a:lvl5pPr indent="-2286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5pPr>
            <a:lvl6pPr indent="-2286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6pPr>
            <a:lvl7pPr indent="-2286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7pPr>
            <a:lvl8pPr indent="-2286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8pPr>
            <a:lvl9pPr indent="-2286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9pPr>
          </a:lstStyle>
          <a:p/>
        </p:txBody>
      </p:sp>
      <p:sp>
        <p:nvSpPr>
          <p:cNvPr id="58" name="Google Shape;58;p14"/>
          <p:cNvSpPr txBox="1"/>
          <p:nvPr>
            <p:ph idx="10" type="dt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4"/>
          <p:cNvSpPr txBox="1"/>
          <p:nvPr>
            <p:ph idx="11" type="ftr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4"/>
          <p:cNvSpPr txBox="1"/>
          <p:nvPr>
            <p:ph idx="12" type="sldNum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5"/>
          <p:cNvSpPr txBox="1"/>
          <p:nvPr>
            <p:ph type="title"/>
          </p:nvPr>
        </p:nvSpPr>
        <p:spPr>
          <a:xfrm>
            <a:off x="472381" y="660400"/>
            <a:ext cx="2211884" cy="23114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Play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5"/>
          <p:cNvSpPr/>
          <p:nvPr>
            <p:ph idx="2" type="pic"/>
          </p:nvPr>
        </p:nvSpPr>
        <p:spPr>
          <a:xfrm>
            <a:off x="2915543" y="1426283"/>
            <a:ext cx="3471863" cy="7039681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5"/>
          <p:cNvSpPr txBox="1"/>
          <p:nvPr>
            <p:ph idx="1" type="body"/>
          </p:nvPr>
        </p:nvSpPr>
        <p:spPr>
          <a:xfrm>
            <a:off x="472381" y="2971800"/>
            <a:ext cx="2211884" cy="550562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1pPr>
            <a:lvl2pPr indent="-2286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2pPr>
            <a:lvl3pPr indent="-2286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3pPr>
            <a:lvl4pPr indent="-2286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4pPr>
            <a:lvl5pPr indent="-2286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5pPr>
            <a:lvl6pPr indent="-2286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6pPr>
            <a:lvl7pPr indent="-2286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7pPr>
            <a:lvl8pPr indent="-2286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8pPr>
            <a:lvl9pPr indent="-2286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9pPr>
          </a:lstStyle>
          <a:p/>
        </p:txBody>
      </p:sp>
      <p:sp>
        <p:nvSpPr>
          <p:cNvPr id="65" name="Google Shape;65;p15"/>
          <p:cNvSpPr txBox="1"/>
          <p:nvPr>
            <p:ph idx="10" type="dt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5"/>
          <p:cNvSpPr txBox="1"/>
          <p:nvPr>
            <p:ph idx="11" type="ftr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5"/>
          <p:cNvSpPr txBox="1"/>
          <p:nvPr>
            <p:ph idx="12" type="sldNum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6"/>
          <p:cNvSpPr txBox="1"/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Play"/>
              <a:buNone/>
              <a:defRPr b="0" i="0" sz="3300" u="none" cap="none" strike="noStrike">
                <a:solidFill>
                  <a:schemeClr val="dk1"/>
                </a:solidFill>
                <a:latin typeface="Play"/>
                <a:ea typeface="Play"/>
                <a:cs typeface="Play"/>
                <a:sym typeface="Play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6"/>
          <p:cNvSpPr txBox="1"/>
          <p:nvPr>
            <p:ph idx="1" type="body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61950" lvl="0" marL="457200" marR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•"/>
              <a:defRPr b="0" i="0" sz="2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42900" lvl="1" marL="9144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23850" lvl="2" marL="13716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b="0" i="0" sz="1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4325" lvl="3" marL="18288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4325" lvl="4" marL="22860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4325" lvl="5" marL="27432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4325" lvl="6" marL="32004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4325" lvl="7" marL="36576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4325" lvl="8" marL="41148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p6"/>
          <p:cNvSpPr txBox="1"/>
          <p:nvPr>
            <p:ph idx="10" type="dt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9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9" name="Google Shape;9;p6"/>
          <p:cNvSpPr txBox="1"/>
          <p:nvPr>
            <p:ph idx="11" type="ftr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9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0" name="Google Shape;10;p6"/>
          <p:cNvSpPr txBox="1"/>
          <p:nvPr>
            <p:ph idx="12" type="sldNum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4" name="Google Shape;84;p1"/>
          <p:cNvGraphicFramePr/>
          <p:nvPr/>
        </p:nvGraphicFramePr>
        <p:xfrm>
          <a:off x="268941" y="1493061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{49830DA5-299C-4AC1-845B-057A900C626C}</a:tableStyleId>
              </a:tblPr>
              <a:tblGrid>
                <a:gridCol w="234925"/>
                <a:gridCol w="2427600"/>
              </a:tblGrid>
              <a:tr h="37085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35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A</a:t>
                      </a:r>
                      <a:endParaRPr b="1" sz="135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5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Sustainable energy</a:t>
                      </a:r>
                      <a:endParaRPr/>
                    </a:p>
                  </a:txBody>
                  <a:tcPr marT="45725" marB="45725" marR="91450" marL="91450" anchor="ctr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35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B</a:t>
                      </a:r>
                      <a:endParaRPr b="1" sz="135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5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Affordable housing</a:t>
                      </a:r>
                      <a:endParaRPr/>
                    </a:p>
                  </a:txBody>
                  <a:tcPr marT="45725" marB="45725" marR="91450" marL="91450" anchor="ctr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35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C</a:t>
                      </a:r>
                      <a:endParaRPr b="1" sz="135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5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Community wellbeing</a:t>
                      </a:r>
                      <a:endParaRPr/>
                    </a:p>
                  </a:txBody>
                  <a:tcPr marT="45725" marB="45725" marR="91450" marL="91450" anchor="ctr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35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D</a:t>
                      </a:r>
                      <a:endParaRPr b="1" sz="135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5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Cultural preservation</a:t>
                      </a:r>
                      <a:endParaRPr/>
                    </a:p>
                  </a:txBody>
                  <a:tcPr marT="45725" marB="45725" marR="91450" marL="91450" anchor="ctr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35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E</a:t>
                      </a:r>
                      <a:endParaRPr b="1" sz="135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5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Climate change mitigation</a:t>
                      </a:r>
                      <a:endParaRPr/>
                    </a:p>
                  </a:txBody>
                  <a:tcPr marT="45725" marB="45725" marR="91450" marL="91450" anchor="ctr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35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F</a:t>
                      </a:r>
                      <a:endParaRPr b="1" sz="135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5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Biodiversity protection</a:t>
                      </a:r>
                      <a:endParaRPr/>
                    </a:p>
                  </a:txBody>
                  <a:tcPr marT="45725" marB="45725" marR="91450" marL="91450" anchor="ctr"/>
                </a:tc>
              </a:tr>
            </a:tbl>
          </a:graphicData>
        </a:graphic>
      </p:graphicFrame>
      <p:graphicFrame>
        <p:nvGraphicFramePr>
          <p:cNvPr id="85" name="Google Shape;85;p1"/>
          <p:cNvGraphicFramePr/>
          <p:nvPr/>
        </p:nvGraphicFramePr>
        <p:xfrm>
          <a:off x="3052481" y="1493060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{49830DA5-299C-4AC1-845B-057A900C626C}</a:tableStyleId>
              </a:tblPr>
              <a:tblGrid>
                <a:gridCol w="313250"/>
                <a:gridCol w="3236775"/>
              </a:tblGrid>
              <a:tr h="915975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35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</a:t>
                      </a:r>
                      <a:endParaRPr b="1" sz="1350" u="none" cap="none" strike="noStrik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US" sz="13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Homes that people can rent or buy without spending too much money, so they have enough left for other important things.</a:t>
                      </a:r>
                      <a:endParaRPr b="0" sz="1300" u="none" cap="none" strike="noStrike">
                        <a:solidFill>
                          <a:schemeClr val="dk1"/>
                        </a:solidFill>
                      </a:endParaRPr>
                    </a:p>
                  </a:txBody>
                  <a:tcPr marT="45725" marB="45725" marR="91450" marL="91450" anchor="ctr"/>
                </a:tc>
              </a:tr>
              <a:tr h="710675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35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2</a:t>
                      </a:r>
                      <a:endParaRPr b="1" sz="1350" u="none" cap="none" strike="noStrik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Using natural resources to make electricity in a way that doesn't harm the planet and can keep working forever.</a:t>
                      </a:r>
                      <a:endParaRPr/>
                    </a:p>
                  </a:txBody>
                  <a:tcPr marT="45725" marB="45725" marR="91450" marL="91450" anchor="ctr"/>
                </a:tc>
              </a:tr>
              <a:tr h="710675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35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3</a:t>
                      </a:r>
                      <a:endParaRPr b="1" sz="1350" u="none" cap="none" strike="noStrik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Taking care of all the different plants, animals, and places on Earth to keep them safe and healthy for the future.</a:t>
                      </a:r>
                      <a:endParaRPr/>
                    </a:p>
                  </a:txBody>
                  <a:tcPr marT="45725" marB="45725" marR="91450" marL="91450" anchor="ctr"/>
                </a:tc>
              </a:tr>
              <a:tr h="505375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35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4</a:t>
                      </a:r>
                      <a:endParaRPr b="1" sz="1350" u="none" cap="none" strike="noStrik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When everyone in an area feels happy, healthy, safe, and supported.</a:t>
                      </a:r>
                      <a:endParaRPr/>
                    </a:p>
                  </a:txBody>
                  <a:tcPr marT="45725" marB="45725" marR="91450" marL="91450" anchor="ctr"/>
                </a:tc>
              </a:tr>
              <a:tr h="915975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35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5</a:t>
                      </a:r>
                      <a:endParaRPr b="1" sz="1350" u="none" cap="none" strike="noStrik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Taking actions to reduce the harmful effects of climate change by using fewer fossil fuels and protecting the environment.</a:t>
                      </a:r>
                      <a:endParaRPr/>
                    </a:p>
                  </a:txBody>
                  <a:tcPr marT="45725" marB="45725" marR="91450" marL="91450" anchor="ctr"/>
                </a:tc>
              </a:tr>
              <a:tr h="710675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35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6</a:t>
                      </a:r>
                      <a:endParaRPr b="1" sz="1350" u="none" cap="none" strike="noStrik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Keeping and celebrating the traditions, stories, and customs of different groups of people so they aren't lost over time.</a:t>
                      </a:r>
                      <a:endParaRPr/>
                    </a:p>
                  </a:txBody>
                  <a:tcPr marT="45725" marB="45725" marR="91450" marL="91450" anchor="ctr"/>
                </a:tc>
              </a:tr>
            </a:tbl>
          </a:graphicData>
        </a:graphic>
      </p:graphicFrame>
      <p:sp>
        <p:nvSpPr>
          <p:cNvPr id="86" name="Google Shape;86;p1"/>
          <p:cNvSpPr txBox="1"/>
          <p:nvPr/>
        </p:nvSpPr>
        <p:spPr>
          <a:xfrm>
            <a:off x="147918" y="228600"/>
            <a:ext cx="6454588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8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Big challenges in the world today</a:t>
            </a:r>
            <a:endParaRPr b="0" i="0" sz="1800" u="sng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" name="Google Shape;87;p1"/>
          <p:cNvSpPr txBox="1"/>
          <p:nvPr/>
        </p:nvSpPr>
        <p:spPr>
          <a:xfrm>
            <a:off x="107576" y="701040"/>
            <a:ext cx="6602506" cy="637720"/>
          </a:xfrm>
          <a:prstGeom prst="rect">
            <a:avLst/>
          </a:prstGeom>
          <a:noFill/>
          <a:ln>
            <a:noFill/>
          </a:ln>
        </p:spPr>
        <p:txBody>
          <a:bodyPr anchorCtr="0" anchor="t" bIns="49750" lIns="99525" spcFirstLastPara="1" rIns="99525" wrap="square" tIns="49750">
            <a:noAutofit/>
          </a:bodyPr>
          <a:lstStyle/>
          <a:p>
            <a:pPr indent="0" lvl="0" marL="635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b="0" i="0" lang="en-US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Here are some of the big challenges faced in the world today. </a:t>
            </a:r>
            <a:endParaRPr/>
          </a:p>
          <a:p>
            <a:pPr indent="0" lvl="0" marL="635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b="0" i="0" lang="en-US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Match up the challenge with the correct definition. Add the numbers of the correct definition next to the letter of the challenge in the box below.</a:t>
            </a:r>
            <a:endParaRPr/>
          </a:p>
        </p:txBody>
      </p:sp>
      <p:graphicFrame>
        <p:nvGraphicFramePr>
          <p:cNvPr id="88" name="Google Shape;88;p1"/>
          <p:cNvGraphicFramePr/>
          <p:nvPr/>
        </p:nvGraphicFramePr>
        <p:xfrm>
          <a:off x="268941" y="3880821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{49830DA5-299C-4AC1-845B-057A900C626C}</a:tableStyleId>
              </a:tblPr>
              <a:tblGrid>
                <a:gridCol w="1331250"/>
                <a:gridCol w="1331250"/>
              </a:tblGrid>
              <a:tr h="350075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50" u="none" cap="none" strike="noStrike"/>
                        <a:t>A</a:t>
                      </a:r>
                      <a:endParaRPr sz="135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350" u="none" cap="none" strike="noStrike"/>
                    </a:p>
                  </a:txBody>
                  <a:tcPr marT="45725" marB="45725" marR="91450" marL="91450"/>
                </a:tc>
              </a:tr>
              <a:tr h="350075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50" u="none" cap="none" strike="noStrike"/>
                        <a:t>B</a:t>
                      </a:r>
                      <a:endParaRPr sz="135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350" u="none" cap="none" strike="noStrike"/>
                    </a:p>
                  </a:txBody>
                  <a:tcPr marT="45725" marB="45725" marR="91450" marL="91450"/>
                </a:tc>
              </a:tr>
              <a:tr h="350075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50" u="none" cap="none" strike="noStrike"/>
                        <a:t>C</a:t>
                      </a:r>
                      <a:endParaRPr sz="135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350" u="none" cap="none" strike="noStrike"/>
                    </a:p>
                  </a:txBody>
                  <a:tcPr marT="45725" marB="45725" marR="91450" marL="91450"/>
                </a:tc>
              </a:tr>
              <a:tr h="350075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50" u="none" cap="none" strike="noStrike"/>
                        <a:t>D</a:t>
                      </a:r>
                      <a:endParaRPr sz="135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350" u="none" cap="none" strike="noStrike"/>
                    </a:p>
                  </a:txBody>
                  <a:tcPr marT="45725" marB="45725" marR="91450" marL="91450"/>
                </a:tc>
              </a:tr>
              <a:tr h="350075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50" u="none" cap="none" strike="noStrike"/>
                        <a:t>E</a:t>
                      </a:r>
                      <a:endParaRPr sz="135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350" u="none" cap="none" strike="noStrike"/>
                    </a:p>
                  </a:txBody>
                  <a:tcPr marT="45725" marB="45725" marR="91450" marL="91450"/>
                </a:tc>
              </a:tr>
              <a:tr h="350075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50" u="none" cap="none" strike="noStrike"/>
                        <a:t>F</a:t>
                      </a:r>
                      <a:endParaRPr sz="135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350" u="none" cap="none" strike="noStrike"/>
                    </a:p>
                  </a:txBody>
                  <a:tcPr marT="45725" marB="45725" marR="91450" marL="91450"/>
                </a:tc>
              </a:tr>
            </a:tbl>
          </a:graphicData>
        </a:graphic>
      </p:graphicFrame>
      <p:graphicFrame>
        <p:nvGraphicFramePr>
          <p:cNvPr id="89" name="Google Shape;89;p1"/>
          <p:cNvGraphicFramePr/>
          <p:nvPr/>
        </p:nvGraphicFramePr>
        <p:xfrm>
          <a:off x="268941" y="6373906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{49830DA5-299C-4AC1-845B-057A900C626C}</a:tableStyleId>
              </a:tblPr>
              <a:tblGrid>
                <a:gridCol w="2498725"/>
                <a:gridCol w="553750"/>
              </a:tblGrid>
              <a:tr h="840000">
                <a:tc gridSpan="2"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Number the big challenges from 1-6 based on which you think is the most important.   </a:t>
                      </a:r>
                      <a:endParaRPr/>
                    </a:p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(1 = most important 6 = least important)</a:t>
                      </a:r>
                      <a:endParaRPr/>
                    </a:p>
                  </a:txBody>
                  <a:tcPr marT="45725" marB="45725" marR="91450" marL="91450" anchor="ctr"/>
                </a:tc>
                <a:tc hMerge="1"/>
              </a:tr>
              <a:tr h="391825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5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Sustainable energy</a:t>
                      </a:r>
                      <a:endParaRPr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35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 anchor="ctr"/>
                </a:tc>
              </a:tr>
              <a:tr h="391825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5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Affordable housing</a:t>
                      </a:r>
                      <a:endParaRPr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35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 anchor="ctr"/>
                </a:tc>
              </a:tr>
              <a:tr h="391825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5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Community wellbeing</a:t>
                      </a:r>
                      <a:endParaRPr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35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 anchor="ctr"/>
                </a:tc>
              </a:tr>
              <a:tr h="391825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5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Cultural preservation</a:t>
                      </a:r>
                      <a:endParaRPr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35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 anchor="ctr"/>
                </a:tc>
              </a:tr>
              <a:tr h="391825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5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Climate change mitigation</a:t>
                      </a:r>
                      <a:endParaRPr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35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 anchor="ctr"/>
                </a:tc>
              </a:tr>
              <a:tr h="391825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5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Biodiversity protection</a:t>
                      </a:r>
                      <a:endParaRPr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35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 anchor="ctr"/>
                </a:tc>
              </a:tr>
            </a:tbl>
          </a:graphicData>
        </a:graphic>
      </p:graphicFrame>
      <p:sp>
        <p:nvSpPr>
          <p:cNvPr id="90" name="Google Shape;90;p1"/>
          <p:cNvSpPr/>
          <p:nvPr/>
        </p:nvSpPr>
        <p:spPr>
          <a:xfrm>
            <a:off x="147918" y="652280"/>
            <a:ext cx="6562164" cy="5425791"/>
          </a:xfrm>
          <a:prstGeom prst="rect">
            <a:avLst/>
          </a:prstGeom>
          <a:noFill/>
          <a:ln cap="flat" cmpd="sng" w="2857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1" name="Google Shape;91;p1"/>
          <p:cNvSpPr/>
          <p:nvPr/>
        </p:nvSpPr>
        <p:spPr>
          <a:xfrm>
            <a:off x="147918" y="6200542"/>
            <a:ext cx="6562164" cy="3602363"/>
          </a:xfrm>
          <a:prstGeom prst="rect">
            <a:avLst/>
          </a:prstGeom>
          <a:noFill/>
          <a:ln cap="flat" cmpd="sng" w="2857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2" name="Google Shape;92;p1"/>
          <p:cNvSpPr txBox="1"/>
          <p:nvPr/>
        </p:nvSpPr>
        <p:spPr>
          <a:xfrm>
            <a:off x="3429000" y="6373906"/>
            <a:ext cx="3160059" cy="3231654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Which challenge do you think is the most important? Explain why.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2"/>
          <p:cNvSpPr txBox="1"/>
          <p:nvPr/>
        </p:nvSpPr>
        <p:spPr>
          <a:xfrm>
            <a:off x="107577" y="81870"/>
            <a:ext cx="6602400" cy="7850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200" u="sng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Stakeholder thoughts and ideas.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200" u="sng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28600" lvl="0" marL="2286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Play"/>
              <a:buAutoNum type="arabicPeriod"/>
            </a:pPr>
            <a:r>
              <a:rPr lang="en-US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Public transport and walking and cycling opportunities need to be improved to reduce the use of private cars.</a:t>
            </a:r>
            <a:endParaRPr sz="1200"/>
          </a:p>
          <a:p>
            <a:pPr indent="-228600" lvl="0" marL="2286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Play"/>
              <a:buAutoNum type="arabicPeriod"/>
            </a:pPr>
            <a:r>
              <a:rPr lang="en-US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We’re worried about disturbance, dust, and congestion while the site is being developed.</a:t>
            </a:r>
            <a:endParaRPr sz="1200"/>
          </a:p>
          <a:p>
            <a:pPr indent="-228600" lvl="0" marL="2286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Play"/>
              <a:buAutoNum type="arabicPeriod"/>
            </a:pPr>
            <a:r>
              <a:rPr lang="en-US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The schools are full.</a:t>
            </a:r>
            <a:endParaRPr sz="1200"/>
          </a:p>
          <a:p>
            <a:pPr indent="-228600" lvl="0" marL="2286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Play"/>
              <a:buAutoNum type="arabicPeriod"/>
            </a:pPr>
            <a:r>
              <a:rPr lang="en-US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There are not enough buses at the moment. We will need more buses if more people live here.</a:t>
            </a:r>
            <a:endParaRPr sz="1200"/>
          </a:p>
          <a:p>
            <a:pPr indent="-228600" lvl="0" marL="2286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Play"/>
              <a:buAutoNum type="arabicPeriod"/>
            </a:pPr>
            <a:r>
              <a:rPr lang="en-US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Our town needs more sports facilities like a cricket pitch and a hockey court – can this development provide those?</a:t>
            </a:r>
            <a:endParaRPr sz="1200"/>
          </a:p>
          <a:p>
            <a:pPr indent="-228600" lvl="0" marL="2286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Play"/>
              <a:buAutoNum type="arabicPeriod"/>
            </a:pPr>
            <a:r>
              <a:rPr lang="en-US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The homes should be energy efficient to reduce environmental impact and help address climate change.</a:t>
            </a:r>
            <a:endParaRPr sz="1200"/>
          </a:p>
          <a:p>
            <a:pPr indent="-228600" lvl="0" marL="2286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Play"/>
              <a:buAutoNum type="arabicPeriod"/>
            </a:pPr>
            <a:r>
              <a:rPr lang="en-US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We already have to wait a long time to see the doctor. We cannot cope with more people living here.</a:t>
            </a:r>
            <a:endParaRPr sz="1200"/>
          </a:p>
          <a:p>
            <a:pPr indent="-228600" lvl="0" marL="2286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Play"/>
              <a:buAutoNum type="arabicPeriod"/>
            </a:pPr>
            <a:r>
              <a:rPr lang="en-US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Affordable homes must be considered.</a:t>
            </a:r>
            <a:endParaRPr sz="1200"/>
          </a:p>
          <a:p>
            <a:pPr indent="-228600" lvl="0" marL="2286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Play"/>
              <a:buAutoNum type="arabicPeriod"/>
            </a:pPr>
            <a:r>
              <a:rPr lang="en-US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Protection of trees is important.</a:t>
            </a:r>
            <a:endParaRPr sz="1200"/>
          </a:p>
          <a:p>
            <a:pPr indent="-228600" lvl="0" marL="2286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Play"/>
              <a:buAutoNum type="arabicPeriod"/>
            </a:pPr>
            <a:r>
              <a:rPr lang="en-US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The roads are congested, and this development will make it worse.</a:t>
            </a:r>
            <a:endParaRPr sz="1200"/>
          </a:p>
          <a:p>
            <a:pPr indent="-228600" lvl="0" marL="2286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Play"/>
              <a:buAutoNum type="arabicPeriod"/>
            </a:pPr>
            <a:r>
              <a:rPr lang="en-US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We want the housing development to attract residents who have disposable income but also remains affordable to a broad range of the population, ensuring a steady flow of customers.</a:t>
            </a:r>
            <a:endParaRPr sz="1200"/>
          </a:p>
          <a:p>
            <a:pPr indent="-228600" lvl="0" marL="2286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Play"/>
              <a:buAutoNum type="arabicPeriod"/>
            </a:pPr>
            <a:r>
              <a:rPr lang="en-US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What will be done to enhance biodiversity here?</a:t>
            </a:r>
            <a:endParaRPr sz="1200"/>
          </a:p>
          <a:p>
            <a:pPr indent="-228600" lvl="0" marL="2286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Play"/>
              <a:buAutoNum type="arabicPeriod"/>
            </a:pPr>
            <a:r>
              <a:rPr lang="en-US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School places need to be thought about.</a:t>
            </a:r>
            <a:endParaRPr sz="1200"/>
          </a:p>
          <a:p>
            <a:pPr indent="-228600" lvl="0" marL="2286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Play"/>
              <a:buAutoNum type="arabicPeriod"/>
            </a:pPr>
            <a:r>
              <a:rPr lang="en-US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We’re worried that the proposed shop in the development will mean we have fewer customers at our business.</a:t>
            </a:r>
            <a:endParaRPr sz="1200"/>
          </a:p>
          <a:p>
            <a:pPr indent="-228600" lvl="0" marL="2286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Play"/>
              <a:buAutoNum type="arabicPeriod"/>
            </a:pPr>
            <a:r>
              <a:rPr lang="en-US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Cycle paths within the site and improved cycle paths to connect the site to nearby amenities such as shops and the secondary school.</a:t>
            </a:r>
            <a:endParaRPr sz="1200"/>
          </a:p>
          <a:p>
            <a:pPr indent="-228600" lvl="0" marL="2286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Play"/>
              <a:buAutoNum type="arabicPeriod"/>
            </a:pPr>
            <a:r>
              <a:rPr lang="en-US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Safety is a key concern for us. We want the development to be a safe, well-policed area with good street lighting, security measures, and minimal crime. Secure environments make customers more comfortable visiting local businesses.</a:t>
            </a:r>
            <a:endParaRPr sz="1200"/>
          </a:p>
          <a:p>
            <a:pPr indent="-228600" lvl="0" marL="2286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Play"/>
              <a:buAutoNum type="arabicPeriod"/>
            </a:pPr>
            <a:r>
              <a:rPr lang="en-US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My children cannot afford to buy a house in our town. We need some of the new houses to be affordable homes.</a:t>
            </a:r>
            <a:endParaRPr sz="1200"/>
          </a:p>
          <a:p>
            <a:pPr indent="-228600" lvl="0" marL="2286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Play"/>
              <a:buAutoNum type="arabicPeriod"/>
            </a:pPr>
            <a:r>
              <a:rPr lang="en-US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Play space (this would be formal like swings and slides and football pitches, and informal open green spaces for people to walk dogs and children to play).</a:t>
            </a:r>
            <a:endParaRPr sz="1200"/>
          </a:p>
          <a:p>
            <a:pPr indent="-228600" lvl="0" marL="2286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Play"/>
              <a:buAutoNum type="arabicPeriod"/>
            </a:pPr>
            <a:r>
              <a:rPr lang="en-US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The new homes should have charging points for electric cars.</a:t>
            </a:r>
            <a:endParaRPr sz="1200"/>
          </a:p>
          <a:p>
            <a:pPr indent="-228600" lvl="0" marL="2286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Play"/>
              <a:buAutoNum type="arabicPeriod"/>
            </a:pPr>
            <a:r>
              <a:rPr lang="en-US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We welcome the new development because it will mean more customers for our businesses.</a:t>
            </a:r>
            <a:endParaRPr sz="1200"/>
          </a:p>
          <a:p>
            <a:pPr indent="-228600" lvl="0" marL="2286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Play"/>
              <a:buAutoNum type="arabicPeriod"/>
            </a:pPr>
            <a:r>
              <a:rPr lang="en-US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Part of the site floods in the winter, how will this be considered?</a:t>
            </a:r>
            <a:endParaRPr sz="1200"/>
          </a:p>
          <a:p>
            <a:pPr indent="-228600" lvl="0" marL="2286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Play"/>
              <a:buAutoNum type="arabicPeriod"/>
            </a:pPr>
            <a:r>
              <a:rPr lang="en-US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Existing trees need to be protected, and new trees planted.</a:t>
            </a:r>
            <a:endParaRPr sz="1200"/>
          </a:p>
          <a:p>
            <a:pPr indent="-228600" lvl="0" marL="2286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Play"/>
              <a:buAutoNum type="arabicPeriod"/>
            </a:pPr>
            <a:r>
              <a:rPr lang="en-US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There needs to be improved public transport and walking and cycling opportunities so that roads do not become too congested and affect our customers.</a:t>
            </a:r>
            <a:endParaRPr sz="1200"/>
          </a:p>
          <a:p>
            <a:pPr indent="-228600" lvl="0" marL="2286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Play"/>
              <a:buAutoNum type="arabicPeriod"/>
            </a:pPr>
            <a:r>
              <a:rPr lang="en-US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Public transport improvements (so bus stops within the site, money towards extra bus services).</a:t>
            </a:r>
            <a:endParaRPr sz="1200"/>
          </a:p>
        </p:txBody>
      </p:sp>
      <p:graphicFrame>
        <p:nvGraphicFramePr>
          <p:cNvPr id="98" name="Google Shape;98;p2"/>
          <p:cNvGraphicFramePr/>
          <p:nvPr/>
        </p:nvGraphicFramePr>
        <p:xfrm>
          <a:off x="107577" y="7853082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{49830DA5-299C-4AC1-845B-057A900C626C}</a:tableStyleId>
              </a:tblPr>
              <a:tblGrid>
                <a:gridCol w="1660700"/>
                <a:gridCol w="1660700"/>
                <a:gridCol w="1660700"/>
                <a:gridCol w="1660700"/>
              </a:tblGrid>
              <a:tr h="366725">
                <a:tc gridSpan="4"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Add the numbers to the correct boxes to organize the stakeholder thoughts and ideas.</a:t>
                      </a:r>
                      <a:endParaRPr sz="12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hMerge="1"/>
                <a:tc hMerge="1"/>
                <a:tc hMerge="1"/>
              </a:tr>
              <a:tr h="517625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Local council</a:t>
                      </a:r>
                      <a:endParaRPr sz="12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Residents’ Association</a:t>
                      </a:r>
                      <a:endParaRPr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Environment Group</a:t>
                      </a:r>
                      <a:endParaRPr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Local businesses</a:t>
                      </a:r>
                      <a:endParaRPr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086675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350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350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350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350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3"/>
          <p:cNvSpPr txBox="1"/>
          <p:nvPr/>
        </p:nvSpPr>
        <p:spPr>
          <a:xfrm>
            <a:off x="107577" y="161365"/>
            <a:ext cx="6602506" cy="96949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200" u="sng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Stakeholder thoughts and ideas.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Local Council: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28600" lvl="0" marL="2286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Play"/>
              <a:buAutoNum type="arabicPeriod"/>
            </a:pPr>
            <a:r>
              <a:rPr lang="en-US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Affordable homes must be considered</a:t>
            </a:r>
            <a:endParaRPr/>
          </a:p>
          <a:p>
            <a:pPr indent="-228600" lvl="0" marL="2286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Play"/>
              <a:buAutoNum type="arabicPeriod"/>
            </a:pPr>
            <a:r>
              <a:rPr lang="en-US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School places need to be thought about</a:t>
            </a:r>
            <a:endParaRPr/>
          </a:p>
          <a:p>
            <a:pPr indent="-228600" lvl="0" marL="2286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Play"/>
              <a:buAutoNum type="arabicPeriod"/>
            </a:pPr>
            <a:r>
              <a:rPr lang="en-US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Public transport improvements (so bus stops within the site, money towards extra bus services)</a:t>
            </a:r>
            <a:endParaRPr/>
          </a:p>
          <a:p>
            <a:pPr indent="-228600" lvl="0" marL="2286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Play"/>
              <a:buAutoNum type="arabicPeriod"/>
            </a:pPr>
            <a:r>
              <a:rPr lang="en-US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Cycle paths within the site and improved cycle paths to connect the site to nearby amenities such as shops and the secondary school </a:t>
            </a:r>
            <a:endParaRPr/>
          </a:p>
          <a:p>
            <a:pPr indent="-228600" lvl="0" marL="2286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Play"/>
              <a:buAutoNum type="arabicPeriod"/>
            </a:pPr>
            <a:r>
              <a:rPr lang="en-US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Play space (this would be formal like swings and slides and football pitches, and informal open green spaces for people to walk dogs and children to play)</a:t>
            </a:r>
            <a:endParaRPr/>
          </a:p>
          <a:p>
            <a:pPr indent="-228600" lvl="0" marL="2286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Play"/>
              <a:buAutoNum type="arabicPeriod"/>
            </a:pPr>
            <a:r>
              <a:rPr lang="en-US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Protection of trees is important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2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Residents’ Association: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28600" lvl="0" marL="2286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Play"/>
              <a:buAutoNum type="arabicPeriod"/>
            </a:pPr>
            <a:r>
              <a:rPr lang="en-US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The schools are full</a:t>
            </a:r>
            <a:endParaRPr/>
          </a:p>
          <a:p>
            <a:pPr indent="-228600" lvl="0" marL="2286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Play"/>
              <a:buAutoNum type="arabicPeriod"/>
            </a:pPr>
            <a:r>
              <a:rPr lang="en-US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The roads are congested and this development will make it worse</a:t>
            </a:r>
            <a:endParaRPr/>
          </a:p>
          <a:p>
            <a:pPr indent="-228600" lvl="0" marL="2286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Play"/>
              <a:buAutoNum type="arabicPeriod"/>
            </a:pPr>
            <a:r>
              <a:rPr lang="en-US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There are not enough buses at the moment.  We will need more buses if more people live here</a:t>
            </a:r>
            <a:endParaRPr/>
          </a:p>
          <a:p>
            <a:pPr indent="-228600" lvl="0" marL="2286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Play"/>
              <a:buAutoNum type="arabicPeriod"/>
            </a:pPr>
            <a:r>
              <a:rPr lang="en-US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We already have to wait a long time to see the doctor.  We cannot cope with more people living here.</a:t>
            </a:r>
            <a:endParaRPr/>
          </a:p>
          <a:p>
            <a:pPr indent="-228600" lvl="0" marL="2286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Play"/>
              <a:buAutoNum type="arabicPeriod"/>
            </a:pPr>
            <a:r>
              <a:rPr lang="en-US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My children cannot afford to buy a house in our town.  We need some of the new houses to be affordable homes.</a:t>
            </a:r>
            <a:endParaRPr/>
          </a:p>
          <a:p>
            <a:pPr indent="-228600" lvl="0" marL="2286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Play"/>
              <a:buAutoNum type="arabicPeriod"/>
            </a:pPr>
            <a:r>
              <a:rPr lang="en-US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Our town needs more sports facilities like a cricket pitch and a hockey court – can this development provide those?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Environment Group: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28600" lvl="0" marL="2286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Play"/>
              <a:buAutoNum type="arabicPeriod"/>
            </a:pPr>
            <a:r>
              <a:rPr lang="en-US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What will be done to enhance biodiversity here? </a:t>
            </a:r>
            <a:endParaRPr/>
          </a:p>
          <a:p>
            <a:pPr indent="-228600" lvl="0" marL="2286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Play"/>
              <a:buAutoNum type="arabicPeriod"/>
            </a:pPr>
            <a:r>
              <a:rPr lang="en-US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Part of the site floods in the winter, how will this be considered?</a:t>
            </a:r>
            <a:endParaRPr/>
          </a:p>
          <a:p>
            <a:pPr indent="-228600" lvl="0" marL="2286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Play"/>
              <a:buAutoNum type="arabicPeriod"/>
            </a:pPr>
            <a:r>
              <a:rPr lang="en-US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Existing trees need to be protected and new trees planted</a:t>
            </a:r>
            <a:endParaRPr/>
          </a:p>
          <a:p>
            <a:pPr indent="-228600" lvl="0" marL="2286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Play"/>
              <a:buAutoNum type="arabicPeriod"/>
            </a:pPr>
            <a:r>
              <a:rPr lang="en-US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Public transport and walking and cycling opportunities need to be improved to reduce the use of private cars</a:t>
            </a:r>
            <a:endParaRPr/>
          </a:p>
          <a:p>
            <a:pPr indent="-228600" lvl="0" marL="2286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Play"/>
              <a:buAutoNum type="arabicPeriod"/>
            </a:pPr>
            <a:r>
              <a:rPr lang="en-US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The homes should be energy efficient to reduce environmental impact and help address climate change</a:t>
            </a:r>
            <a:endParaRPr/>
          </a:p>
          <a:p>
            <a:pPr indent="-228600" lvl="0" marL="2286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Play"/>
              <a:buAutoNum type="arabicPeriod"/>
            </a:pPr>
            <a:r>
              <a:rPr lang="en-US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The new homes should have charging points for electric cars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Local businesses: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28600" lvl="0" marL="2286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Play"/>
              <a:buAutoNum type="arabicPeriod"/>
            </a:pPr>
            <a:r>
              <a:rPr lang="en-US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We welcome the new development because it will mean more customers for our businesses</a:t>
            </a:r>
            <a:endParaRPr/>
          </a:p>
          <a:p>
            <a:pPr indent="-228600" lvl="0" marL="2286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Play"/>
              <a:buAutoNum type="arabicPeriod"/>
            </a:pPr>
            <a:r>
              <a:rPr lang="en-US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There needs to be improved public transport and walking and cycling opportunities so that roads do not become too congested and affect our customers</a:t>
            </a:r>
            <a:endParaRPr/>
          </a:p>
          <a:p>
            <a:pPr indent="-228600" lvl="0" marL="2286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Play"/>
              <a:buAutoNum type="arabicPeriod"/>
            </a:pPr>
            <a:r>
              <a:rPr lang="en-US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We’re worried about disturbance, dust and congestion while the site is being developed</a:t>
            </a:r>
            <a:endParaRPr/>
          </a:p>
          <a:p>
            <a:pPr indent="-228600" lvl="0" marL="2286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Play"/>
              <a:buAutoNum type="arabicPeriod"/>
            </a:pPr>
            <a:r>
              <a:rPr lang="en-US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We’re worried that the proposed shop in the development will mean we have fewer customers at our business</a:t>
            </a:r>
            <a:endParaRPr/>
          </a:p>
          <a:p>
            <a:pPr indent="-228600" lvl="0" marL="2286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Play"/>
              <a:buAutoNum type="arabicPeriod"/>
            </a:pPr>
            <a:r>
              <a:rPr lang="en-US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We want the housing development to attracts residents who have disposable income but also remains affordable to a broad range of the population, ensuring a steady flow of customers.</a:t>
            </a:r>
            <a:endParaRPr/>
          </a:p>
          <a:p>
            <a:pPr indent="-228600" lvl="0" marL="2286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Play"/>
              <a:buAutoNum type="arabicPeriod"/>
            </a:pPr>
            <a:r>
              <a:rPr lang="en-US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Safety is a key concern for us. We want the development to be a safe, well-policed area with good street lighting, security measures, and minimal crime. Secure environments make customers more comfortable visiting local businesses.</a:t>
            </a:r>
            <a:endParaRPr sz="12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8" name="Google Shape;108;p4"/>
          <p:cNvGraphicFramePr/>
          <p:nvPr/>
        </p:nvGraphicFramePr>
        <p:xfrm>
          <a:off x="156029" y="221342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{49830DA5-299C-4AC1-845B-057A900C626C}</a:tableStyleId>
              </a:tblPr>
              <a:tblGrid>
                <a:gridCol w="1315725"/>
                <a:gridCol w="1315725"/>
                <a:gridCol w="1315725"/>
                <a:gridCol w="1315725"/>
                <a:gridCol w="1315725"/>
              </a:tblGrid>
              <a:tr h="660100">
                <a:tc gridSpan="5"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350">
                          <a:latin typeface="Arial"/>
                          <a:ea typeface="Arial"/>
                          <a:cs typeface="Arial"/>
                          <a:sym typeface="Arial"/>
                        </a:rPr>
                        <a:t>Your requirements</a:t>
                      </a:r>
                      <a:endParaRPr/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50">
                          <a:latin typeface="Arial"/>
                          <a:ea typeface="Arial"/>
                          <a:cs typeface="Arial"/>
                          <a:sym typeface="Arial"/>
                        </a:rPr>
                        <a:t>Look at the list of requirements relevant to your stakeholder.</a:t>
                      </a:r>
                      <a:endParaRPr/>
                    </a:p>
                  </a:txBody>
                  <a:tcPr marT="45725" marB="45725" marR="91450" marL="91450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hMerge="1"/>
                <a:tc hMerge="1"/>
                <a:tc hMerge="1"/>
                <a:tc hMerge="1"/>
              </a:tr>
              <a:tr h="1615025">
                <a:tc gridSpan="5"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50">
                          <a:latin typeface="Arial"/>
                          <a:ea typeface="Arial"/>
                          <a:cs typeface="Arial"/>
                          <a:sym typeface="Arial"/>
                        </a:rPr>
                        <a:t>What else do you think needs to be added and considered? Add your ideas below.</a:t>
                      </a:r>
                      <a:endParaRPr/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50">
                          <a:latin typeface="Arial"/>
                          <a:ea typeface="Arial"/>
                          <a:cs typeface="Arial"/>
                          <a:sym typeface="Arial"/>
                        </a:rPr>
          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hMerge="1"/>
                <a:tc hMerge="1"/>
                <a:tc hMerge="1"/>
                <a:tc hMerge="1"/>
              </a:tr>
              <a:tr h="673925">
                <a:tc gridSpan="5"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50">
                          <a:latin typeface="Arial"/>
                          <a:ea typeface="Arial"/>
                          <a:cs typeface="Arial"/>
                          <a:sym typeface="Arial"/>
                        </a:rPr>
                        <a:t>Choose five requirements that you think are the most important. Add them to the boxes below. Justify your decision (why do you think they are the most important).</a:t>
                      </a:r>
                      <a:endParaRPr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hMerge="1"/>
                <a:tc hMerge="1"/>
                <a:tc hMerge="1"/>
                <a:tc hMerge="1"/>
              </a:tr>
              <a:tr h="1232325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50">
                          <a:latin typeface="Arial"/>
                          <a:ea typeface="Arial"/>
                          <a:cs typeface="Arial"/>
                          <a:sym typeface="Arial"/>
                        </a:rPr>
                        <a:t>1</a:t>
                      </a:r>
                      <a:endParaRPr sz="135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50">
                          <a:latin typeface="Arial"/>
                          <a:ea typeface="Arial"/>
                          <a:cs typeface="Arial"/>
                          <a:sym typeface="Arial"/>
                        </a:rPr>
                        <a:t>2</a:t>
                      </a:r>
                      <a:endParaRPr sz="135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50">
                          <a:latin typeface="Arial"/>
                          <a:ea typeface="Arial"/>
                          <a:cs typeface="Arial"/>
                          <a:sym typeface="Arial"/>
                        </a:rPr>
                        <a:t>3</a:t>
                      </a:r>
                      <a:endParaRPr sz="135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50">
                          <a:latin typeface="Arial"/>
                          <a:ea typeface="Arial"/>
                          <a:cs typeface="Arial"/>
                          <a:sym typeface="Arial"/>
                        </a:rPr>
                        <a:t>4</a:t>
                      </a:r>
                      <a:endParaRPr sz="135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50">
                          <a:latin typeface="Arial"/>
                          <a:ea typeface="Arial"/>
                          <a:cs typeface="Arial"/>
                          <a:sym typeface="Arial"/>
                        </a:rPr>
                        <a:t>5</a:t>
                      </a:r>
                      <a:endParaRPr sz="135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</a:tcPr>
                </a:tc>
              </a:tr>
            </a:tbl>
          </a:graphicData>
        </a:graphic>
      </p:graphicFrame>
      <p:sp>
        <p:nvSpPr>
          <p:cNvPr id="109" name="Google Shape;109;p4"/>
          <p:cNvSpPr txBox="1"/>
          <p:nvPr/>
        </p:nvSpPr>
        <p:spPr>
          <a:xfrm>
            <a:off x="139700" y="4630287"/>
            <a:ext cx="6578599" cy="5078313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5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Listen to the Planner’s presentation.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35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5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Make notes from their presentation about what they have and haven't considered from your requirements.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5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35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5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Once the presentation is over, discuss with your group what you think of the plan. What else do they need to include or consider?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35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5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Make a list of things you want them to change. Explain why these things are important to you.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5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4" name="Google Shape;114;p5"/>
          <p:cNvGraphicFramePr/>
          <p:nvPr/>
        </p:nvGraphicFramePr>
        <p:xfrm>
          <a:off x="215153" y="4673405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{49830DA5-299C-4AC1-845B-057A900C626C}</a:tableStyleId>
              </a:tblPr>
              <a:tblGrid>
                <a:gridCol w="408275"/>
                <a:gridCol w="2919850"/>
              </a:tblGrid>
              <a:tr h="20100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100">
                          <a:latin typeface="Arial"/>
                          <a:ea typeface="Arial"/>
                          <a:cs typeface="Arial"/>
                          <a:sym typeface="Arial"/>
                        </a:rPr>
                        <a:t>A</a:t>
                      </a:r>
                      <a:endParaRPr b="1" sz="110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>
                          <a:latin typeface="Arial"/>
                          <a:ea typeface="Arial"/>
                          <a:cs typeface="Arial"/>
                          <a:sym typeface="Arial"/>
                        </a:rPr>
                        <a:t>Thinking skills</a:t>
                      </a:r>
                      <a:endParaRPr/>
                    </a:p>
                  </a:txBody>
                  <a:tcPr marT="45725" marB="45725" marR="91450" marL="91450" anchor="ctr"/>
                </a:tc>
              </a:tr>
              <a:tr h="20100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100">
                          <a:latin typeface="Arial"/>
                          <a:ea typeface="Arial"/>
                          <a:cs typeface="Arial"/>
                          <a:sym typeface="Arial"/>
                        </a:rPr>
                        <a:t>B</a:t>
                      </a:r>
                      <a:endParaRPr b="1" sz="110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>
                          <a:latin typeface="Arial"/>
                          <a:ea typeface="Arial"/>
                          <a:cs typeface="Arial"/>
                          <a:sym typeface="Arial"/>
                        </a:rPr>
                        <a:t>Technical skills</a:t>
                      </a:r>
                      <a:endParaRPr/>
                    </a:p>
                  </a:txBody>
                  <a:tcPr marT="45725" marB="45725" marR="91450" marL="91450" anchor="ctr"/>
                </a:tc>
              </a:tr>
              <a:tr h="20100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100">
                          <a:latin typeface="Arial"/>
                          <a:ea typeface="Arial"/>
                          <a:cs typeface="Arial"/>
                          <a:sym typeface="Arial"/>
                        </a:rPr>
                        <a:t>C</a:t>
                      </a:r>
                      <a:endParaRPr b="1" sz="110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>
                          <a:latin typeface="Arial"/>
                          <a:ea typeface="Arial"/>
                          <a:cs typeface="Arial"/>
                          <a:sym typeface="Arial"/>
                        </a:rPr>
                        <a:t>People skills</a:t>
                      </a:r>
                      <a:endParaRPr/>
                    </a:p>
                  </a:txBody>
                  <a:tcPr marT="45725" marB="45725" marR="91450" marL="91450" anchor="ctr"/>
                </a:tc>
              </a:tr>
              <a:tr h="20100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100">
                          <a:latin typeface="Arial"/>
                          <a:ea typeface="Arial"/>
                          <a:cs typeface="Arial"/>
                          <a:sym typeface="Arial"/>
                        </a:rPr>
                        <a:t>D</a:t>
                      </a:r>
                      <a:endParaRPr b="1" sz="110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>
                          <a:latin typeface="Arial"/>
                          <a:ea typeface="Arial"/>
                          <a:cs typeface="Arial"/>
                          <a:sym typeface="Arial"/>
                        </a:rPr>
                        <a:t>Project management</a:t>
                      </a:r>
                      <a:endParaRPr/>
                    </a:p>
                  </a:txBody>
                  <a:tcPr marT="45725" marB="45725" marR="91450" marL="91450" anchor="ctr"/>
                </a:tc>
              </a:tr>
              <a:tr h="20100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100">
                          <a:latin typeface="Arial"/>
                          <a:ea typeface="Arial"/>
                          <a:cs typeface="Arial"/>
                          <a:sym typeface="Arial"/>
                        </a:rPr>
                        <a:t>E</a:t>
                      </a:r>
                      <a:endParaRPr b="1" sz="110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>
                          <a:latin typeface="Arial"/>
                          <a:ea typeface="Arial"/>
                          <a:cs typeface="Arial"/>
                          <a:sym typeface="Arial"/>
                        </a:rPr>
                        <a:t>Law knowledge</a:t>
                      </a:r>
                      <a:endParaRPr/>
                    </a:p>
                  </a:txBody>
                  <a:tcPr marT="45725" marB="45725" marR="91450" marL="91450" anchor="ctr"/>
                </a:tc>
              </a:tr>
              <a:tr h="20100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100">
                          <a:latin typeface="Arial"/>
                          <a:ea typeface="Arial"/>
                          <a:cs typeface="Arial"/>
                          <a:sym typeface="Arial"/>
                        </a:rPr>
                        <a:t>F</a:t>
                      </a:r>
                      <a:endParaRPr b="1" sz="110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>
                          <a:latin typeface="Arial"/>
                          <a:ea typeface="Arial"/>
                          <a:cs typeface="Arial"/>
                          <a:sym typeface="Arial"/>
                        </a:rPr>
                        <a:t>Research skills</a:t>
                      </a:r>
                      <a:endParaRPr/>
                    </a:p>
                  </a:txBody>
                  <a:tcPr marT="45725" marB="45725" marR="91450" marL="91450" anchor="ctr"/>
                </a:tc>
              </a:tr>
              <a:tr h="20100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100">
                          <a:latin typeface="Arial"/>
                          <a:ea typeface="Arial"/>
                          <a:cs typeface="Arial"/>
                          <a:sym typeface="Arial"/>
                        </a:rPr>
                        <a:t>G</a:t>
                      </a:r>
                      <a:endParaRPr b="1" sz="110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>
                          <a:latin typeface="Arial"/>
                          <a:ea typeface="Arial"/>
                          <a:cs typeface="Arial"/>
                          <a:sym typeface="Arial"/>
                        </a:rPr>
                        <a:t>Adaptability</a:t>
                      </a:r>
                      <a:endParaRPr/>
                    </a:p>
                  </a:txBody>
                  <a:tcPr marT="45725" marB="45725" marR="91450" marL="91450" anchor="ctr"/>
                </a:tc>
              </a:tr>
              <a:tr h="20100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100">
                          <a:latin typeface="Arial"/>
                          <a:ea typeface="Arial"/>
                          <a:cs typeface="Arial"/>
                          <a:sym typeface="Arial"/>
                        </a:rPr>
                        <a:t>H</a:t>
                      </a:r>
                      <a:endParaRPr b="1" sz="110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>
                          <a:latin typeface="Arial"/>
                          <a:ea typeface="Arial"/>
                          <a:cs typeface="Arial"/>
                          <a:sym typeface="Arial"/>
                        </a:rPr>
                        <a:t>Ethical judgement</a:t>
                      </a:r>
                      <a:endParaRPr/>
                    </a:p>
                  </a:txBody>
                  <a:tcPr marT="45725" marB="45725" marR="91450" marL="91450" anchor="ctr"/>
                </a:tc>
              </a:tr>
            </a:tbl>
          </a:graphicData>
        </a:graphic>
      </p:graphicFrame>
      <p:graphicFrame>
        <p:nvGraphicFramePr>
          <p:cNvPr id="115" name="Google Shape;115;p5"/>
          <p:cNvGraphicFramePr/>
          <p:nvPr/>
        </p:nvGraphicFramePr>
        <p:xfrm>
          <a:off x="215153" y="1097766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{49830DA5-299C-4AC1-845B-057A900C626C}</a:tableStyleId>
              </a:tblPr>
              <a:tblGrid>
                <a:gridCol w="319300"/>
                <a:gridCol w="6101675"/>
              </a:tblGrid>
              <a:tr h="332675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10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</a:t>
                      </a:r>
                      <a:endParaRPr b="1" sz="1100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US" sz="1100" u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Flexibility: Changing plans when needed.</a:t>
                      </a:r>
                      <a:endParaRPr/>
                    </a:p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US" sz="1100" u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Innovation: Using new ideas and technologies in plans.</a:t>
                      </a:r>
                      <a:endParaRPr/>
                    </a:p>
                  </a:txBody>
                  <a:tcPr marT="45725" marB="45725" marR="91450" marL="91450" anchor="ctr"/>
                </a:tc>
              </a:tr>
              <a:tr h="332675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10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2</a:t>
                      </a:r>
                      <a:endParaRPr b="1" sz="1100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Market Research: Studying trends to know what people need and want.</a:t>
                      </a:r>
                      <a:endParaRPr/>
                    </a:p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Policy Analysis: Checking how rules affect communities.</a:t>
                      </a:r>
                      <a:endParaRPr/>
                    </a:p>
                  </a:txBody>
                  <a:tcPr marT="45725" marB="45725" marR="91450" marL="91450" anchor="ctr"/>
                </a:tc>
              </a:tr>
              <a:tr h="332675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10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3</a:t>
                      </a:r>
                      <a:endParaRPr b="1" sz="1100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Zoning Laws: Knowing rules about how land can be used.</a:t>
                      </a:r>
                      <a:endParaRPr/>
                    </a:p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Environmental Laws: Understanding laws that protect nature.</a:t>
                      </a:r>
                      <a:endParaRPr/>
                    </a:p>
                  </a:txBody>
                  <a:tcPr marT="45725" marB="45725" marR="91450" marL="91450" anchor="ctr"/>
                </a:tc>
              </a:tr>
              <a:tr h="332675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10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4</a:t>
                      </a:r>
                      <a:endParaRPr b="1" sz="1100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Data Understanding: Being good at looking at numbers and facts to make smart choices.</a:t>
                      </a:r>
                      <a:endParaRPr/>
                    </a:p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Problem-Solving: Finding solutions to problems like traffic jams or not enough houses.</a:t>
                      </a:r>
                      <a:endParaRPr/>
                    </a:p>
                  </a:txBody>
                  <a:tcPr marT="45725" marB="45725" marR="91450" marL="91450" anchor="ctr"/>
                </a:tc>
              </a:tr>
              <a:tr h="332675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10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5</a:t>
                      </a:r>
                      <a:endParaRPr b="1" sz="1100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Maps and Computers: Using maps and special computer programs to see and plan areas.</a:t>
                      </a:r>
                      <a:endParaRPr/>
                    </a:p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Design: Knowing how to design nice-looking and useful places.</a:t>
                      </a:r>
                      <a:endParaRPr/>
                    </a:p>
                  </a:txBody>
                  <a:tcPr marT="45725" marB="45725" marR="91450" marL="91450" anchor="ctr"/>
                </a:tc>
              </a:tr>
              <a:tr h="332675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10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6</a:t>
                      </a:r>
                      <a:endParaRPr b="1" sz="1100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Integrity: Being honest and fair in planning.</a:t>
                      </a:r>
                      <a:endParaRPr/>
                    </a:p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Equity: Making sure everyone is treated fairly in community development.</a:t>
                      </a:r>
                      <a:endParaRPr/>
                    </a:p>
                  </a:txBody>
                  <a:tcPr marT="45725" marB="45725" marR="91450" marL="91450" anchor="ctr"/>
                </a:tc>
              </a:tr>
              <a:tr h="332675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10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7</a:t>
                      </a:r>
                      <a:endParaRPr b="1" sz="1100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Public Speaking: Talking clearly to groups of people about your plans.</a:t>
                      </a:r>
                      <a:endParaRPr/>
                    </a:p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Negotiation: Helping people agree on the best solutions.</a:t>
                      </a:r>
                      <a:endParaRPr/>
                    </a:p>
                  </a:txBody>
                  <a:tcPr marT="45725" marB="45725" marR="91450" marL="91450" anchor="ctr"/>
                </a:tc>
              </a:tr>
              <a:tr h="332675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10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8</a:t>
                      </a:r>
                      <a:endParaRPr b="1" sz="1100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Time Management: Handling several tasks and finishing them on time.</a:t>
                      </a:r>
                      <a:endParaRPr/>
                    </a:p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Budgeting: Planning how to spend money wisely on projects.</a:t>
                      </a:r>
                      <a:endParaRPr/>
                    </a:p>
                  </a:txBody>
                  <a:tcPr marT="45725" marB="45725" marR="91450" marL="91450" anchor="ctr"/>
                </a:tc>
              </a:tr>
            </a:tbl>
          </a:graphicData>
        </a:graphic>
      </p:graphicFrame>
      <p:sp>
        <p:nvSpPr>
          <p:cNvPr id="116" name="Google Shape;116;p5"/>
          <p:cNvSpPr txBox="1"/>
          <p:nvPr/>
        </p:nvSpPr>
        <p:spPr>
          <a:xfrm>
            <a:off x="107576" y="38720"/>
            <a:ext cx="6454588" cy="33855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u="sng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What makes a good Planner?</a:t>
            </a:r>
            <a:endParaRPr sz="1600" u="sng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7" name="Google Shape;117;p5"/>
          <p:cNvSpPr txBox="1"/>
          <p:nvPr/>
        </p:nvSpPr>
        <p:spPr>
          <a:xfrm>
            <a:off x="33617" y="458872"/>
            <a:ext cx="6602506" cy="637720"/>
          </a:xfrm>
          <a:prstGeom prst="rect">
            <a:avLst/>
          </a:prstGeom>
          <a:noFill/>
          <a:ln>
            <a:noFill/>
          </a:ln>
        </p:spPr>
        <p:txBody>
          <a:bodyPr anchorCtr="0" anchor="t" bIns="49750" lIns="99525" spcFirstLastPara="1" rIns="99525" wrap="square" tIns="49750">
            <a:noAutofit/>
          </a:bodyPr>
          <a:lstStyle/>
          <a:p>
            <a:pPr indent="0" lvl="0" marL="635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i="0" lang="en-US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Here are some of the key skills tha</a:t>
            </a:r>
            <a:r>
              <a:rPr lang="en-US" sz="11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 a Planner must have.</a:t>
            </a:r>
            <a:endParaRPr i="0" sz="11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635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i="0" lang="en-US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Match up the key skills with the correct definition. Add the numbers of the correct definition next to the letter of the challenge in the box below.</a:t>
            </a:r>
            <a:endParaRPr/>
          </a:p>
        </p:txBody>
      </p:sp>
      <p:graphicFrame>
        <p:nvGraphicFramePr>
          <p:cNvPr id="118" name="Google Shape;118;p5"/>
          <p:cNvGraphicFramePr/>
          <p:nvPr/>
        </p:nvGraphicFramePr>
        <p:xfrm>
          <a:off x="4695262" y="4673405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{49830DA5-299C-4AC1-845B-057A900C626C}</a:tableStyleId>
              </a:tblPr>
              <a:tblGrid>
                <a:gridCol w="970425"/>
                <a:gridCol w="970425"/>
              </a:tblGrid>
              <a:tr h="241325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/>
                        <a:t>A</a:t>
                      </a:r>
                      <a:endParaRPr sz="11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/>
                    </a:p>
                  </a:txBody>
                  <a:tcPr marT="45725" marB="45725" marR="91450" marL="91450"/>
                </a:tc>
              </a:tr>
              <a:tr h="241325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/>
                        <a:t>B</a:t>
                      </a:r>
                      <a:endParaRPr sz="11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/>
                    </a:p>
                  </a:txBody>
                  <a:tcPr marT="45725" marB="45725" marR="91450" marL="91450"/>
                </a:tc>
              </a:tr>
              <a:tr h="241325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/>
                        <a:t>C</a:t>
                      </a:r>
                      <a:endParaRPr sz="11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/>
                    </a:p>
                  </a:txBody>
                  <a:tcPr marT="45725" marB="45725" marR="91450" marL="91450"/>
                </a:tc>
              </a:tr>
              <a:tr h="241325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/>
                        <a:t>D</a:t>
                      </a:r>
                      <a:endParaRPr sz="11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/>
                    </a:p>
                  </a:txBody>
                  <a:tcPr marT="45725" marB="45725" marR="91450" marL="91450"/>
                </a:tc>
              </a:tr>
              <a:tr h="241325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/>
                        <a:t>E</a:t>
                      </a:r>
                      <a:endParaRPr sz="11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/>
                    </a:p>
                  </a:txBody>
                  <a:tcPr marT="45725" marB="45725" marR="91450" marL="91450"/>
                </a:tc>
              </a:tr>
              <a:tr h="241325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/>
                        <a:t>F</a:t>
                      </a:r>
                      <a:endParaRPr sz="11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/>
                    </a:p>
                  </a:txBody>
                  <a:tcPr marT="45725" marB="45725" marR="91450" marL="91450"/>
                </a:tc>
              </a:tr>
              <a:tr h="241325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/>
                        <a:t>G</a:t>
                      </a:r>
                      <a:endParaRPr sz="11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/>
                    </a:p>
                  </a:txBody>
                  <a:tcPr marT="45725" marB="45725" marR="91450" marL="91450"/>
                </a:tc>
              </a:tr>
              <a:tr h="241325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/>
                        <a:t>H</a:t>
                      </a:r>
                      <a:endParaRPr sz="11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/>
                    </a:p>
                  </a:txBody>
                  <a:tcPr marT="45725" marB="45725" marR="91450" marL="91450"/>
                </a:tc>
              </a:tr>
            </a:tbl>
          </a:graphicData>
        </a:graphic>
      </p:graphicFrame>
      <p:sp>
        <p:nvSpPr>
          <p:cNvPr id="119" name="Google Shape;119;p5"/>
          <p:cNvSpPr/>
          <p:nvPr/>
        </p:nvSpPr>
        <p:spPr>
          <a:xfrm>
            <a:off x="107576" y="409931"/>
            <a:ext cx="6642848" cy="6497993"/>
          </a:xfrm>
          <a:prstGeom prst="rect">
            <a:avLst/>
          </a:prstGeom>
          <a:noFill/>
          <a:ln cap="flat" cmpd="sng" w="2857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0" name="Google Shape;120;p5"/>
          <p:cNvSpPr/>
          <p:nvPr/>
        </p:nvSpPr>
        <p:spPr>
          <a:xfrm>
            <a:off x="107576" y="6972300"/>
            <a:ext cx="6642848" cy="2830605"/>
          </a:xfrm>
          <a:prstGeom prst="rect">
            <a:avLst/>
          </a:prstGeom>
          <a:noFill/>
          <a:ln cap="flat" cmpd="sng" w="2857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1" name="Google Shape;121;p5"/>
          <p:cNvSpPr txBox="1"/>
          <p:nvPr/>
        </p:nvSpPr>
        <p:spPr>
          <a:xfrm>
            <a:off x="107576" y="7004958"/>
            <a:ext cx="6642900" cy="2586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635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Choose three skills that you think are the most important for a Planner to have.</a:t>
            </a:r>
            <a:endParaRPr/>
          </a:p>
          <a:p>
            <a:pPr indent="0" lvl="0" marL="635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Explain why these are important skills.</a:t>
            </a:r>
            <a:endParaRPr/>
          </a:p>
          <a:p>
            <a:pPr indent="0" lvl="0" marL="635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t/>
            </a:r>
            <a:endParaRPr b="1" sz="12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63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lang="en-US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r>
              <a:rPr lang="en-US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._________________________________________________</a:t>
            </a:r>
            <a:r>
              <a:rPr lang="en-US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r>
              <a:rPr lang="en-US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._________________________________________________</a:t>
            </a:r>
            <a:r>
              <a:rPr lang="en-US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3</a:t>
            </a:r>
            <a:r>
              <a:rPr lang="en-US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._________________________________________________________________________________________________________________________________________________________________________________________________________________________________________________________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000000"/>
      </a:dk1>
      <a:lt1>
        <a:srgbClr val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C6B7DA7C92667409C6E262F89D384DB" ma:contentTypeVersion="27" ma:contentTypeDescription="Create a new document." ma:contentTypeScope="" ma:versionID="34ecda728eab3dee28a6bed0da7cd65b">
  <xsd:schema xmlns:xsd="http://www.w3.org/2001/XMLSchema" xmlns:xs="http://www.w3.org/2001/XMLSchema" xmlns:p="http://schemas.microsoft.com/office/2006/metadata/properties" xmlns:ns1="http://schemas.microsoft.com/sharepoint/v3" xmlns:ns2="97bab0f5-5461-4980-b7a8-2eaba32d3f0c" xmlns:ns3="4e614f2d-a433-420b-85a4-45591aff4460" targetNamespace="http://schemas.microsoft.com/office/2006/metadata/properties" ma:root="true" ma:fieldsID="93bc2b167f96c31498848e1846266103" ns1:_="" ns2:_="" ns3:_="">
    <xsd:import namespace="http://schemas.microsoft.com/sharepoint/v3"/>
    <xsd:import namespace="97bab0f5-5461-4980-b7a8-2eaba32d3f0c"/>
    <xsd:import namespace="4e614f2d-a433-420b-85a4-45591aff4460"/>
    <xsd:element name="properties">
      <xsd:complexType>
        <xsd:sequence>
          <xsd:element name="documentManagement">
            <xsd:complexType>
              <xsd:all>
                <xsd:element ref="ns2:TaxKeywordTaxHTField" minOccurs="0"/>
                <xsd:element ref="ns2:TaxCatchAll" minOccurs="0"/>
                <xsd:element ref="ns1:AverageRating" minOccurs="0"/>
                <xsd:element ref="ns1:RatingCount" minOccurs="0"/>
                <xsd:element ref="ns1:RatedBy" minOccurs="0"/>
                <xsd:element ref="ns1:Ratings" minOccurs="0"/>
                <xsd:element ref="ns1:LikesCount" minOccurs="0"/>
                <xsd:element ref="ns1:LikedBy" minOccurs="0"/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DateTaken" minOccurs="0"/>
                <xsd:element ref="ns3:MediaServiceLocation" minOccurs="0"/>
                <xsd:element ref="ns3:MediaServiceOCR" minOccurs="0"/>
                <xsd:element ref="ns3:MediaServiceEventHashCode" minOccurs="0"/>
                <xsd:element ref="ns3:MediaServiceGenerationTime" minOccurs="0"/>
                <xsd:element ref="ns3:MediaServiceAutoKeyPoints" minOccurs="0"/>
                <xsd:element ref="ns3:MediaServiceKeyPoints" minOccurs="0"/>
                <xsd:element ref="ns3:MediaLengthInSeconds" minOccurs="0"/>
                <xsd:element ref="ns3:lcf76f155ced4ddcb4097134ff3c332f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AverageRating" ma:index="11" nillable="true" ma:displayName="Rating (0-5)" ma:decimals="2" ma:description="Average value of all the ratings that have been submitted" ma:internalName="AverageRating" ma:readOnly="true">
      <xsd:simpleType>
        <xsd:restriction base="dms:Number"/>
      </xsd:simpleType>
    </xsd:element>
    <xsd:element name="RatingCount" ma:index="12" nillable="true" ma:displayName="Number of Ratings" ma:decimals="0" ma:description="Number of ratings submitted" ma:internalName="RatingCount" ma:readOnly="true">
      <xsd:simpleType>
        <xsd:restriction base="dms:Number"/>
      </xsd:simpleType>
    </xsd:element>
    <xsd:element name="RatedBy" ma:index="13" nillable="true" ma:displayName="Rated By" ma:description="Users rated the item." ma:hidden="true" ma:list="UserInfo" ma:internalName="RatedBy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Ratings" ma:index="14" nillable="true" ma:displayName="User ratings" ma:description="User ratings for the item" ma:hidden="true" ma:internalName="Ratings">
      <xsd:simpleType>
        <xsd:restriction base="dms:Note"/>
      </xsd:simpleType>
    </xsd:element>
    <xsd:element name="LikesCount" ma:index="15" nillable="true" ma:displayName="Number of Likes" ma:internalName="LikesCount">
      <xsd:simpleType>
        <xsd:restriction base="dms:Unknown"/>
      </xsd:simpleType>
    </xsd:element>
    <xsd:element name="LikedBy" ma:index="16" nillable="true" ma:displayName="Liked By" ma:hidden="true" ma:list="UserInfo" ma:internalName="LikedBy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7bab0f5-5461-4980-b7a8-2eaba32d3f0c" elementFormDefault="qualified">
    <xsd:import namespace="http://schemas.microsoft.com/office/2006/documentManagement/types"/>
    <xsd:import namespace="http://schemas.microsoft.com/office/infopath/2007/PartnerControls"/>
    <xsd:element name="TaxKeywordTaxHTField" ma:index="9" nillable="true" ma:taxonomy="true" ma:internalName="TaxKeywordTaxHTField" ma:taxonomyFieldName="TaxKeyword" ma:displayName="Tags" ma:fieldId="{23f27201-bee3-471e-b2e7-b64fd8b7ca38}" ma:taxonomyMulti="true" ma:sspId="ab79d16c-fdf4-4e01-9e55-3596abf47ba2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  <xsd:element name="TaxCatchAll" ma:index="10" nillable="true" ma:displayName="Taxonomy Catch All Column" ma:description="" ma:hidden="true" ma:list="{205fa4c8-79e5-4a7c-9248-963b1f92a85d}" ma:internalName="TaxCatchAll" ma:showField="CatchAllData" ma:web="97bab0f5-5461-4980-b7a8-2eaba32d3f0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7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e614f2d-a433-420b-85a4-45591aff446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9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20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21" nillable="true" ma:displayName="MediaServiceAutoTags" ma:description="" ma:internalName="MediaServiceAutoTags" ma:readOnly="true">
      <xsd:simpleType>
        <xsd:restriction base="dms:Text"/>
      </xsd:simpleType>
    </xsd:element>
    <xsd:element name="MediaServiceDateTaken" ma:index="22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23" nillable="true" ma:displayName="MediaServiceLocation" ma:internalName="MediaServiceLocation" ma:readOnly="true">
      <xsd:simpleType>
        <xsd:restriction base="dms:Text"/>
      </xsd:simpleType>
    </xsd:element>
    <xsd:element name="MediaServiceOCR" ma:index="24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2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2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2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9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31" nillable="true" ma:taxonomy="true" ma:internalName="lcf76f155ced4ddcb4097134ff3c332f" ma:taxonomyFieldName="MediaServiceImageTags" ma:displayName="Image Tags" ma:readOnly="false" ma:fieldId="{5cf76f15-5ced-4ddc-b409-7134ff3c332f}" ma:taxonomyMulti="true" ma:sspId="ab79d16c-fdf4-4e01-9e55-3596abf47ba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32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33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39EFE3B-ED3D-4E32-A976-9C833BA7F7C1}"/>
</file>

<file path=customXml/itemProps2.xml><?xml version="1.0" encoding="utf-8"?>
<ds:datastoreItem xmlns:ds="http://schemas.openxmlformats.org/officeDocument/2006/customXml" ds:itemID="{FA99EF14-C4E8-47E4-B239-4CB40898320C}"/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2024-10-13T10:59:14Z</dcterms:created>
  <dc:creator>Mrs Grey</dc:creator>
</cp:coreProperties>
</file>